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016" r:id="rId3"/>
    <p:sldId id="1025" r:id="rId4"/>
    <p:sldId id="1014" r:id="rId5"/>
    <p:sldId id="1026" r:id="rId6"/>
    <p:sldId id="1027" r:id="rId7"/>
    <p:sldId id="1020"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40" autoAdjust="0"/>
    <p:restoredTop sz="82474" autoAdjust="0"/>
  </p:normalViewPr>
  <p:slideViewPr>
    <p:cSldViewPr>
      <p:cViewPr varScale="1">
        <p:scale>
          <a:sx n="199" d="100"/>
          <a:sy n="199" d="100"/>
        </p:scale>
        <p:origin x="2336"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3/17/24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849041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453267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80018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042485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545905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646633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12:1-12</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735959"/>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dirty="0">
                <a:solidFill>
                  <a:srgbClr val="FFFFFF"/>
                </a:solidFill>
                <a:effectLst/>
                <a:latin typeface="Times New Roman" panose="02020603050405020304" pitchFamily="18" charset="0"/>
                <a:ea typeface="Times New Roman" panose="02020603050405020304" pitchFamily="18" charset="0"/>
              </a:rPr>
              <a:t>12 </a:t>
            </a:r>
            <a:r>
              <a:rPr lang="en-AU" sz="2600" dirty="0">
                <a:solidFill>
                  <a:srgbClr val="FFFFFF"/>
                </a:solidFill>
                <a:effectLst/>
                <a:latin typeface="Times New Roman" panose="02020603050405020304" pitchFamily="18" charset="0"/>
                <a:ea typeface="Times New Roman" panose="02020603050405020304" pitchFamily="18" charset="0"/>
              </a:rPr>
              <a:t>In the meantime, when so many thousands of the people had gathered together that they were trampling one another, he began to say to his disciples first, “Beware of the leaven of the Pharisees, which is hypocrisy.  </a:t>
            </a:r>
            <a:r>
              <a:rPr lang="en-AU" sz="2600" b="1" baseline="30000" dirty="0">
                <a:solidFill>
                  <a:srgbClr val="FFFFFF"/>
                </a:solidFill>
                <a:effectLst/>
                <a:latin typeface="Times New Roman" panose="02020603050405020304" pitchFamily="18" charset="0"/>
                <a:ea typeface="Times New Roman" panose="02020603050405020304" pitchFamily="18" charset="0"/>
              </a:rPr>
              <a:t>2 </a:t>
            </a:r>
            <a:r>
              <a:rPr lang="en-AU" sz="2600" dirty="0">
                <a:solidFill>
                  <a:srgbClr val="FFFFFF"/>
                </a:solidFill>
                <a:effectLst/>
                <a:latin typeface="Times New Roman" panose="02020603050405020304" pitchFamily="18" charset="0"/>
                <a:ea typeface="Times New Roman" panose="02020603050405020304" pitchFamily="18" charset="0"/>
              </a:rPr>
              <a:t>Nothing is covered up that will not be revealed, or hidden that will not be known.  </a:t>
            </a:r>
            <a:r>
              <a:rPr lang="en-AU" sz="2600" b="1" baseline="30000" dirty="0">
                <a:solidFill>
                  <a:srgbClr val="FFFFFF"/>
                </a:solidFill>
                <a:effectLst/>
                <a:latin typeface="Times New Roman" panose="02020603050405020304" pitchFamily="18" charset="0"/>
                <a:ea typeface="Times New Roman" panose="02020603050405020304" pitchFamily="18" charset="0"/>
              </a:rPr>
              <a:t>3 </a:t>
            </a:r>
            <a:r>
              <a:rPr lang="en-AU" sz="2600" dirty="0">
                <a:solidFill>
                  <a:srgbClr val="FFFFFF"/>
                </a:solidFill>
                <a:effectLst/>
                <a:latin typeface="Times New Roman" panose="02020603050405020304" pitchFamily="18" charset="0"/>
                <a:ea typeface="Times New Roman" panose="02020603050405020304" pitchFamily="18" charset="0"/>
              </a:rPr>
              <a:t>Therefore whatever you have said in the dark shall be heard in the light, and what you have whispered in private rooms shall be proclaimed on the housetops.</a:t>
            </a:r>
            <a:r>
              <a:rPr lang="en-AU" sz="2600" dirty="0">
                <a:effectLst/>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6579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27628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“I tell you, my friends, do not fear those who kill the body, and after that have nothing more that they can do.  </a:t>
            </a: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But I will warn you whom to fear:  fear him who, after he has killed, has authority to cast into hell.  Yes, I tell you, fear him!  </a:t>
            </a: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Are not five sparrows sold for two pennies?  And not one of them is forgotten before God.  </a:t>
            </a:r>
            <a:r>
              <a:rPr lang="en-AU" sz="2600" b="1" baseline="30000" dirty="0">
                <a:solidFill>
                  <a:srgbClr val="FFFFFF"/>
                </a:solidFill>
                <a:effectLst/>
                <a:latin typeface="Times New Roman" panose="02020603050405020304" pitchFamily="18" charset="0"/>
                <a:ea typeface="Times New Roman" panose="02020603050405020304" pitchFamily="18" charset="0"/>
              </a:rPr>
              <a:t>7 </a:t>
            </a:r>
            <a:r>
              <a:rPr lang="en-AU" sz="2600" dirty="0">
                <a:solidFill>
                  <a:srgbClr val="FFFFFF"/>
                </a:solidFill>
                <a:effectLst/>
                <a:latin typeface="Times New Roman" panose="02020603050405020304" pitchFamily="18" charset="0"/>
                <a:ea typeface="Times New Roman" panose="02020603050405020304" pitchFamily="18" charset="0"/>
              </a:rPr>
              <a:t>Why, even the hairs of your head are all numbered.  Fear not;  you are of more value than many sparrows.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53203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6562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8 </a:t>
            </a:r>
            <a:r>
              <a:rPr lang="en-AU" sz="2600" dirty="0">
                <a:solidFill>
                  <a:srgbClr val="FFFFFF"/>
                </a:solidFill>
                <a:effectLst/>
                <a:latin typeface="Times New Roman" panose="02020603050405020304" pitchFamily="18" charset="0"/>
                <a:ea typeface="Times New Roman" panose="02020603050405020304" pitchFamily="18" charset="0"/>
              </a:rPr>
              <a:t>“And I tell you, everyone who acknowledges me before men, the Son of Man also will acknowledge before the angels of God, </a:t>
            </a:r>
            <a:r>
              <a:rPr lang="en-AU" sz="2600" b="1" baseline="30000" dirty="0">
                <a:solidFill>
                  <a:srgbClr val="FFFFFF"/>
                </a:solidFill>
                <a:effectLst/>
                <a:latin typeface="Times New Roman" panose="02020603050405020304" pitchFamily="18" charset="0"/>
                <a:ea typeface="Times New Roman" panose="02020603050405020304" pitchFamily="18" charset="0"/>
              </a:rPr>
              <a:t>9 </a:t>
            </a:r>
            <a:r>
              <a:rPr lang="en-AU" sz="2600" dirty="0">
                <a:solidFill>
                  <a:srgbClr val="FFFFFF"/>
                </a:solidFill>
                <a:effectLst/>
                <a:latin typeface="Times New Roman" panose="02020603050405020304" pitchFamily="18" charset="0"/>
                <a:ea typeface="Times New Roman" panose="02020603050405020304" pitchFamily="18" charset="0"/>
              </a:rPr>
              <a:t>but the one who denies me before men will be denied before the angels of God.  </a:t>
            </a:r>
            <a:r>
              <a:rPr lang="en-AU" sz="2600" b="1" baseline="30000" dirty="0">
                <a:solidFill>
                  <a:srgbClr val="FFFFFF"/>
                </a:solidFill>
                <a:effectLst/>
                <a:latin typeface="Times New Roman" panose="02020603050405020304" pitchFamily="18" charset="0"/>
                <a:ea typeface="Times New Roman" panose="02020603050405020304" pitchFamily="18" charset="0"/>
              </a:rPr>
              <a:t>10 </a:t>
            </a:r>
            <a:r>
              <a:rPr lang="en-AU" sz="2600" dirty="0">
                <a:solidFill>
                  <a:srgbClr val="FFFFFF"/>
                </a:solidFill>
                <a:effectLst/>
                <a:latin typeface="Times New Roman" panose="02020603050405020304" pitchFamily="18" charset="0"/>
                <a:ea typeface="Times New Roman" panose="02020603050405020304" pitchFamily="18" charset="0"/>
              </a:rPr>
              <a:t>And everyone who speaks a word against the Son of Man will be forgiven, but the one who blasphemes against the Holy Spirit will not be forgiven.  </a:t>
            </a:r>
            <a:r>
              <a:rPr lang="en-AU" sz="2600" b="1" baseline="30000" dirty="0">
                <a:solidFill>
                  <a:srgbClr val="FFFFFF"/>
                </a:solidFill>
                <a:effectLst/>
                <a:latin typeface="Times New Roman" panose="02020603050405020304" pitchFamily="18" charset="0"/>
                <a:ea typeface="Times New Roman" panose="02020603050405020304" pitchFamily="18" charset="0"/>
              </a:rPr>
              <a:t>11 </a:t>
            </a:r>
            <a:r>
              <a:rPr lang="en-AU" sz="2600" dirty="0">
                <a:solidFill>
                  <a:srgbClr val="FFFFFF"/>
                </a:solidFill>
                <a:effectLst/>
                <a:latin typeface="Times New Roman" panose="02020603050405020304" pitchFamily="18" charset="0"/>
                <a:ea typeface="Times New Roman" panose="02020603050405020304" pitchFamily="18" charset="0"/>
              </a:rPr>
              <a:t>And when they bring you before the synagogues and the rulers and the authorities, do not be anxious about how you should defend yourself or what you should say, </a:t>
            </a:r>
            <a:r>
              <a:rPr lang="en-AU" sz="2600" b="1" baseline="30000" dirty="0">
                <a:solidFill>
                  <a:srgbClr val="FFFFFF"/>
                </a:solidFill>
                <a:effectLst/>
                <a:latin typeface="Times New Roman" panose="02020603050405020304" pitchFamily="18" charset="0"/>
                <a:ea typeface="Times New Roman" panose="02020603050405020304" pitchFamily="18" charset="0"/>
              </a:rPr>
              <a:t>12 </a:t>
            </a:r>
            <a:r>
              <a:rPr lang="en-AU" sz="2600" dirty="0">
                <a:solidFill>
                  <a:srgbClr val="FFFFFF"/>
                </a:solidFill>
                <a:effectLst/>
                <a:latin typeface="Times New Roman" panose="02020603050405020304" pitchFamily="18" charset="0"/>
                <a:ea typeface="Times New Roman" panose="02020603050405020304" pitchFamily="18" charset="0"/>
              </a:rPr>
              <a:t>for the Holy Spirit will teach you in that very hour what you ought to say.”</a:t>
            </a:r>
            <a:r>
              <a:rPr lang="en-AU" sz="2600" dirty="0">
                <a:effectLst/>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47486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115616" y="443015"/>
            <a:ext cx="8028384"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Like leaven – slow, insidious process, that infects the whole batch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Mask-wearing – pretending to be something that is not genuine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Has no place in the Church.  Christians should be genuine &amp; filled with truth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Jesus returns, everyone will be unmasked   (every secret revealed)</a:t>
            </a:r>
          </a:p>
        </p:txBody>
      </p:sp>
      <p:sp>
        <p:nvSpPr>
          <p:cNvPr id="28" name="TextBox 27">
            <a:extLst>
              <a:ext uri="{FF2B5EF4-FFF2-40B4-BE49-F238E27FC236}">
                <a16:creationId xmlns:a16="http://schemas.microsoft.com/office/drawing/2014/main" id="{9239AAA2-BC73-8E4F-A270-77C7E20A042D}"/>
              </a:ext>
            </a:extLst>
          </p:cNvPr>
          <p:cNvSpPr txBox="1"/>
          <p:nvPr/>
        </p:nvSpPr>
        <p:spPr>
          <a:xfrm>
            <a:off x="2290548" y="0"/>
            <a:ext cx="4701625"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Genuine Faith  –  Not a Mask</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151497" y="1999240"/>
            <a:ext cx="8841006" cy="1025152"/>
          </a:xfrm>
          <a:prstGeom prst="rect">
            <a:avLst/>
          </a:prstGeom>
          <a:solidFill>
            <a:schemeClr val="bg1"/>
          </a:solidFill>
        </p:spPr>
        <p:txBody>
          <a:bodyPr wrap="square">
            <a:spAutoFit/>
          </a:bodyPr>
          <a:lstStyle/>
          <a:p>
            <a:pPr>
              <a:lnSpc>
                <a:spcPct val="115000"/>
              </a:lnSpc>
              <a:spcAft>
                <a:spcPts val="100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tell you, my friends, do not fear those who kill the body, and after that have nothing more that they can do.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I will warn you whom to fear:  fear him who, after he has killed, has authority to cast into hell.  Yes, I tell you, fear him!</a:t>
            </a:r>
            <a:r>
              <a:rPr lang="en-AU" dirty="0"/>
              <a:t> </a:t>
            </a:r>
            <a:endParaRPr lang="en-AU" dirty="0">
              <a:latin typeface="Comic Sans MS" panose="030F0902030302020204" pitchFamily="66" charset="0"/>
              <a:ea typeface="Times New Roman" panose="02020603050405020304" pitchFamily="18" charset="0"/>
            </a:endParaRPr>
          </a:p>
        </p:txBody>
      </p:sp>
      <p:sp>
        <p:nvSpPr>
          <p:cNvPr id="8" name="TextBox 7">
            <a:extLst>
              <a:ext uri="{FF2B5EF4-FFF2-40B4-BE49-F238E27FC236}">
                <a16:creationId xmlns:a16="http://schemas.microsoft.com/office/drawing/2014/main" id="{9AA8E247-3A71-1F46-B819-5EDEE95FF7E4}"/>
              </a:ext>
            </a:extLst>
          </p:cNvPr>
          <p:cNvSpPr txBox="1"/>
          <p:nvPr/>
        </p:nvSpPr>
        <p:spPr>
          <a:xfrm>
            <a:off x="0" y="433673"/>
            <a:ext cx="154766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Hypocrisy: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B7CC7FA-C313-37F3-5A22-4099E23EB05A}"/>
              </a:ext>
            </a:extLst>
          </p:cNvPr>
          <p:cNvSpPr txBox="1"/>
          <p:nvPr/>
        </p:nvSpPr>
        <p:spPr>
          <a:xfrm>
            <a:off x="6262" y="1629908"/>
            <a:ext cx="823814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Holy Spirit produces  GENUINE  fruit, so we need not wear a mask of Godliness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032590B-06D0-5468-0B83-F755DFDBC216}"/>
              </a:ext>
            </a:extLst>
          </p:cNvPr>
          <p:cNvSpPr txBox="1"/>
          <p:nvPr/>
        </p:nvSpPr>
        <p:spPr>
          <a:xfrm>
            <a:off x="6262" y="3045349"/>
            <a:ext cx="8238145" cy="369332"/>
          </a:xfrm>
          <a:prstGeom prst="rect">
            <a:avLst/>
          </a:prstGeom>
          <a:noFill/>
          <a:ln>
            <a:noFill/>
          </a:ln>
        </p:spPr>
        <p:txBody>
          <a:bodyPr wrap="square" rtlCol="0">
            <a:spAutoFit/>
          </a:bodyPr>
          <a:lstStyle/>
          <a:p>
            <a:r>
              <a:rPr lang="en-AU" u="sng" dirty="0">
                <a:solidFill>
                  <a:srgbClr val="FFFF00"/>
                </a:solidFill>
                <a:latin typeface="Times New Roman" panose="02020603050405020304" pitchFamily="18" charset="0"/>
                <a:cs typeface="Times New Roman" panose="02020603050405020304" pitchFamily="18" charset="0"/>
              </a:rPr>
              <a:t>Persecution</a:t>
            </a:r>
            <a:r>
              <a:rPr lang="en-AU" dirty="0">
                <a:solidFill>
                  <a:srgbClr val="FFFF00"/>
                </a:solidFill>
                <a:latin typeface="Times New Roman" panose="02020603050405020304" pitchFamily="18" charset="0"/>
                <a:cs typeface="Times New Roman" panose="02020603050405020304" pitchFamily="18" charset="0"/>
              </a:rPr>
              <a:t>:    Genuine Faith is expressed in “Faithfulness” that endures to the end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C9C0B80-7014-A4DF-BFCF-DA80A1746EF2}"/>
              </a:ext>
            </a:extLst>
          </p:cNvPr>
          <p:cNvSpPr txBox="1"/>
          <p:nvPr/>
        </p:nvSpPr>
        <p:spPr>
          <a:xfrm>
            <a:off x="88548" y="3361556"/>
            <a:ext cx="910562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Nothing to fear.  If killed for our faith in Jesus, we go straight to Glory with Him</a:t>
            </a:r>
          </a:p>
        </p:txBody>
      </p:sp>
      <p:sp>
        <p:nvSpPr>
          <p:cNvPr id="7" name="TextBox 6">
            <a:extLst>
              <a:ext uri="{FF2B5EF4-FFF2-40B4-BE49-F238E27FC236}">
                <a16:creationId xmlns:a16="http://schemas.microsoft.com/office/drawing/2014/main" id="{DB1C47C6-AFBA-F8F2-B268-292AB0B76D3B}"/>
              </a:ext>
            </a:extLst>
          </p:cNvPr>
          <p:cNvSpPr txBox="1"/>
          <p:nvPr/>
        </p:nvSpPr>
        <p:spPr>
          <a:xfrm>
            <a:off x="572907" y="3723929"/>
            <a:ext cx="8136904" cy="646331"/>
          </a:xfrm>
          <a:prstGeom prst="rect">
            <a:avLst/>
          </a:prstGeom>
          <a:noFill/>
          <a:ln w="1270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God’s wonderful plan and purpose for my life may include torture, suffering and death</a:t>
            </a:r>
          </a:p>
          <a:p>
            <a:pPr algn="ctr"/>
            <a:r>
              <a:rPr lang="en-AU" dirty="0">
                <a:solidFill>
                  <a:schemeClr val="bg1"/>
                </a:solidFill>
                <a:latin typeface="Times New Roman" panose="02020603050405020304" pitchFamily="18" charset="0"/>
                <a:cs typeface="Times New Roman" panose="02020603050405020304" pitchFamily="18" charset="0"/>
              </a:rPr>
              <a:t>(for His Glory)</a:t>
            </a:r>
          </a:p>
        </p:txBody>
      </p:sp>
      <p:sp>
        <p:nvSpPr>
          <p:cNvPr id="9" name="TextBox 8">
            <a:extLst>
              <a:ext uri="{FF2B5EF4-FFF2-40B4-BE49-F238E27FC236}">
                <a16:creationId xmlns:a16="http://schemas.microsoft.com/office/drawing/2014/main" id="{5D3A7171-F98C-A845-8321-113155740D55}"/>
              </a:ext>
            </a:extLst>
          </p:cNvPr>
          <p:cNvSpPr txBox="1"/>
          <p:nvPr/>
        </p:nvSpPr>
        <p:spPr>
          <a:xfrm>
            <a:off x="88548" y="4357375"/>
            <a:ext cx="904925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afraid of Hell.  Jesus’ faithful Disciples are forgiven of sin  &amp;  are valuable to Him</a:t>
            </a:r>
          </a:p>
        </p:txBody>
      </p:sp>
      <p:sp>
        <p:nvSpPr>
          <p:cNvPr id="11" name="TextBox 10">
            <a:extLst>
              <a:ext uri="{FF2B5EF4-FFF2-40B4-BE49-F238E27FC236}">
                <a16:creationId xmlns:a16="http://schemas.microsoft.com/office/drawing/2014/main" id="{7F0E6309-CDF7-B480-066B-C6EBAB208EBC}"/>
              </a:ext>
            </a:extLst>
          </p:cNvPr>
          <p:cNvSpPr txBox="1"/>
          <p:nvPr/>
        </p:nvSpPr>
        <p:spPr>
          <a:xfrm>
            <a:off x="12525" y="4679995"/>
            <a:ext cx="823814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GENUINE  faith acknowledges Jesus – even as threatened with death</a:t>
            </a: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2422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21" grpId="0" animBg="1"/>
      <p:bldP spid="8" grpId="0"/>
      <p:bldP spid="4" grpId="0"/>
      <p:bldP spid="5" grpId="0"/>
      <p:bldP spid="6" grpId="0" uiExpand="1" build="p"/>
      <p:bldP spid="7" grpId="0" uiExpand="1" animBg="1" autoUpdateAnimBg="0"/>
      <p:bldP spid="9" grpId="0" uiExpand="1" build="p"/>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148265" y="348237"/>
            <a:ext cx="8028384"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Like leaven – slow, insidious process, that infects the whole batch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Mask-wearing – pretending to be something that is not genuine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Has no place in the Church.  Christians should be genuine &amp; filled with truth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Jesus returns, everyone will be unmasked   (every secret revealed)</a:t>
            </a:r>
          </a:p>
        </p:txBody>
      </p:sp>
      <p:sp>
        <p:nvSpPr>
          <p:cNvPr id="28" name="TextBox 27">
            <a:extLst>
              <a:ext uri="{FF2B5EF4-FFF2-40B4-BE49-F238E27FC236}">
                <a16:creationId xmlns:a16="http://schemas.microsoft.com/office/drawing/2014/main" id="{9239AAA2-BC73-8E4F-A270-77C7E20A042D}"/>
              </a:ext>
            </a:extLst>
          </p:cNvPr>
          <p:cNvSpPr txBox="1"/>
          <p:nvPr/>
        </p:nvSpPr>
        <p:spPr>
          <a:xfrm>
            <a:off x="2290548" y="0"/>
            <a:ext cx="4701625"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Genuine Faith  –  Not a Mask</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2365791" y="3689881"/>
            <a:ext cx="6754023" cy="830997"/>
          </a:xfrm>
          <a:prstGeom prst="rect">
            <a:avLst/>
          </a:prstGeom>
          <a:solidFill>
            <a:schemeClr val="bg1"/>
          </a:solidFill>
        </p:spPr>
        <p:txBody>
          <a:bodyPr wrap="square">
            <a:spAutoFit/>
          </a:bodyPr>
          <a:lstStyle/>
          <a:p>
            <a:r>
              <a:rPr lang="en-AU" sz="1600" b="1" baseline="30000" dirty="0">
                <a:latin typeface="Comic Sans MS" panose="030F0902030302020204" pitchFamily="66" charset="0"/>
                <a:ea typeface="Times New Roman" panose="02020603050405020304" pitchFamily="18" charset="0"/>
              </a:rPr>
              <a:t>8 </a:t>
            </a:r>
            <a:r>
              <a:rPr lang="en-AU" sz="1600" dirty="0">
                <a:solidFill>
                  <a:srgbClr val="FF0000"/>
                </a:solidFill>
                <a:latin typeface="Comic Sans MS" panose="030F0902030302020204" pitchFamily="66" charset="0"/>
                <a:ea typeface="Times New Roman" panose="02020603050405020304" pitchFamily="18" charset="0"/>
              </a:rPr>
              <a:t>“And I tell you, everyone who acknowledges me before men, the Son of Man also will acknowledge before the angels of God,</a:t>
            </a:r>
            <a:r>
              <a:rPr lang="en-AU" sz="1600" dirty="0">
                <a:latin typeface="Comic Sans MS" panose="030F0902030302020204" pitchFamily="66" charset="0"/>
                <a:ea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rPr>
              <a:t>9 </a:t>
            </a:r>
            <a:r>
              <a:rPr lang="en-AU" sz="1600" dirty="0">
                <a:solidFill>
                  <a:srgbClr val="FF0000"/>
                </a:solidFill>
                <a:latin typeface="Comic Sans MS" panose="030F0902030302020204" pitchFamily="66" charset="0"/>
                <a:ea typeface="Times New Roman" panose="02020603050405020304" pitchFamily="18" charset="0"/>
              </a:rPr>
              <a:t>but the one who denies me before men will be denied before the angels of God.</a:t>
            </a:r>
            <a:endParaRPr lang="en-AU" sz="1600" dirty="0">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9AA8E247-3A71-1F46-B819-5EDEE95FF7E4}"/>
              </a:ext>
            </a:extLst>
          </p:cNvPr>
          <p:cNvSpPr txBox="1"/>
          <p:nvPr/>
        </p:nvSpPr>
        <p:spPr>
          <a:xfrm>
            <a:off x="0" y="317882"/>
            <a:ext cx="154766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Hypocrisy: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B7CC7FA-C313-37F3-5A22-4099E23EB05A}"/>
              </a:ext>
            </a:extLst>
          </p:cNvPr>
          <p:cNvSpPr txBox="1"/>
          <p:nvPr/>
        </p:nvSpPr>
        <p:spPr>
          <a:xfrm>
            <a:off x="683568" y="1442863"/>
            <a:ext cx="823814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Holy Spirit produces  GENUINE  fruit, so we need not wear a mask of Godliness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032590B-06D0-5468-0B83-F755DFDBC216}"/>
              </a:ext>
            </a:extLst>
          </p:cNvPr>
          <p:cNvSpPr txBox="1"/>
          <p:nvPr/>
        </p:nvSpPr>
        <p:spPr>
          <a:xfrm>
            <a:off x="0" y="2468350"/>
            <a:ext cx="8238145" cy="369332"/>
          </a:xfrm>
          <a:prstGeom prst="rect">
            <a:avLst/>
          </a:prstGeom>
          <a:noFill/>
          <a:ln>
            <a:noFill/>
          </a:ln>
        </p:spPr>
        <p:txBody>
          <a:bodyPr wrap="square" rtlCol="0">
            <a:spAutoFit/>
          </a:bodyPr>
          <a:lstStyle/>
          <a:p>
            <a:r>
              <a:rPr lang="en-AU" u="sng" dirty="0">
                <a:solidFill>
                  <a:srgbClr val="FFFF00"/>
                </a:solidFill>
                <a:latin typeface="Times New Roman" panose="02020603050405020304" pitchFamily="18" charset="0"/>
                <a:cs typeface="Times New Roman" panose="02020603050405020304" pitchFamily="18" charset="0"/>
              </a:rPr>
              <a:t>Persecution</a:t>
            </a:r>
            <a:r>
              <a:rPr lang="en-AU" dirty="0">
                <a:solidFill>
                  <a:srgbClr val="FFFF00"/>
                </a:solidFill>
                <a:latin typeface="Times New Roman" panose="02020603050405020304" pitchFamily="18" charset="0"/>
                <a:cs typeface="Times New Roman" panose="02020603050405020304" pitchFamily="18" charset="0"/>
              </a:rPr>
              <a:t>:    Genuine Faith is expressed in “Faithfulness” that endures to the end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C9C0B80-7014-A4DF-BFCF-DA80A1746EF2}"/>
              </a:ext>
            </a:extLst>
          </p:cNvPr>
          <p:cNvSpPr txBox="1"/>
          <p:nvPr/>
        </p:nvSpPr>
        <p:spPr>
          <a:xfrm>
            <a:off x="14191" y="2787627"/>
            <a:ext cx="910562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Nothing to fear.  If killed for our faith in Jesus, we go straight to Glory with Him</a:t>
            </a:r>
          </a:p>
        </p:txBody>
      </p:sp>
      <p:sp>
        <p:nvSpPr>
          <p:cNvPr id="7" name="TextBox 6">
            <a:extLst>
              <a:ext uri="{FF2B5EF4-FFF2-40B4-BE49-F238E27FC236}">
                <a16:creationId xmlns:a16="http://schemas.microsoft.com/office/drawing/2014/main" id="{DB1C47C6-AFBA-F8F2-B268-292AB0B76D3B}"/>
              </a:ext>
            </a:extLst>
          </p:cNvPr>
          <p:cNvSpPr txBox="1"/>
          <p:nvPr/>
        </p:nvSpPr>
        <p:spPr>
          <a:xfrm>
            <a:off x="572908" y="1821630"/>
            <a:ext cx="8136904" cy="646331"/>
          </a:xfrm>
          <a:prstGeom prst="rect">
            <a:avLst/>
          </a:prstGeom>
          <a:noFill/>
          <a:ln w="1270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God’s wonderful plan and purpose for my life may include torture, suffering and death</a:t>
            </a:r>
          </a:p>
          <a:p>
            <a:pPr algn="ctr"/>
            <a:r>
              <a:rPr lang="en-AU" dirty="0">
                <a:solidFill>
                  <a:schemeClr val="bg1"/>
                </a:solidFill>
                <a:latin typeface="Times New Roman" panose="02020603050405020304" pitchFamily="18" charset="0"/>
                <a:cs typeface="Times New Roman" panose="02020603050405020304" pitchFamily="18" charset="0"/>
              </a:rPr>
              <a:t>(for His Glory)</a:t>
            </a:r>
          </a:p>
        </p:txBody>
      </p:sp>
      <p:sp>
        <p:nvSpPr>
          <p:cNvPr id="9" name="TextBox 8">
            <a:extLst>
              <a:ext uri="{FF2B5EF4-FFF2-40B4-BE49-F238E27FC236}">
                <a16:creationId xmlns:a16="http://schemas.microsoft.com/office/drawing/2014/main" id="{5D3A7171-F98C-A845-8321-113155740D55}"/>
              </a:ext>
            </a:extLst>
          </p:cNvPr>
          <p:cNvSpPr txBox="1"/>
          <p:nvPr/>
        </p:nvSpPr>
        <p:spPr>
          <a:xfrm>
            <a:off x="0" y="3063299"/>
            <a:ext cx="904925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afraid of Hell.  Jesus’ faithful Disciples are forgiven of sin  &amp;  are valuable to Him</a:t>
            </a:r>
          </a:p>
        </p:txBody>
      </p:sp>
      <p:sp>
        <p:nvSpPr>
          <p:cNvPr id="11" name="TextBox 10">
            <a:extLst>
              <a:ext uri="{FF2B5EF4-FFF2-40B4-BE49-F238E27FC236}">
                <a16:creationId xmlns:a16="http://schemas.microsoft.com/office/drawing/2014/main" id="{7F0E6309-CDF7-B480-066B-C6EBAB208EBC}"/>
              </a:ext>
            </a:extLst>
          </p:cNvPr>
          <p:cNvSpPr txBox="1"/>
          <p:nvPr/>
        </p:nvSpPr>
        <p:spPr>
          <a:xfrm>
            <a:off x="494103" y="3374524"/>
            <a:ext cx="823814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GENUINE  faith acknowledges Jesus – even as threatened with death</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6402288A-ADAE-14AD-EADF-7FF8CE4B4CC5}"/>
              </a:ext>
            </a:extLst>
          </p:cNvPr>
          <p:cNvSpPr txBox="1"/>
          <p:nvPr/>
        </p:nvSpPr>
        <p:spPr>
          <a:xfrm>
            <a:off x="12526" y="4585211"/>
            <a:ext cx="904925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cannot honour Jesus with our heart if we do not honour Him with our mouth</a:t>
            </a:r>
          </a:p>
        </p:txBody>
      </p:sp>
      <p:sp>
        <p:nvSpPr>
          <p:cNvPr id="2" name="TextBox 1">
            <a:extLst>
              <a:ext uri="{FF2B5EF4-FFF2-40B4-BE49-F238E27FC236}">
                <a16:creationId xmlns:a16="http://schemas.microsoft.com/office/drawing/2014/main" id="{91CF4BF3-1A68-FA2D-0D79-376326EDB8B8}"/>
              </a:ext>
            </a:extLst>
          </p:cNvPr>
          <p:cNvSpPr txBox="1"/>
          <p:nvPr/>
        </p:nvSpPr>
        <p:spPr>
          <a:xfrm>
            <a:off x="18114" y="4927752"/>
            <a:ext cx="91017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When persecuted, do not be anxious.  Holy Spirit will give us the words we need when needed.</a:t>
            </a: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515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1148265" y="348237"/>
            <a:ext cx="8028384"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Like leaven – slow, insidious process, that infects the whole batch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Mask-wearing – pretending to be something that is not genuine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Has no place in the Church.  Christians should be genuine &amp; filled with truth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Jesus returns, everyone will be unmasked   (every secret revealed)</a:t>
            </a:r>
          </a:p>
        </p:txBody>
      </p:sp>
      <p:sp>
        <p:nvSpPr>
          <p:cNvPr id="28" name="TextBox 27">
            <a:extLst>
              <a:ext uri="{FF2B5EF4-FFF2-40B4-BE49-F238E27FC236}">
                <a16:creationId xmlns:a16="http://schemas.microsoft.com/office/drawing/2014/main" id="{9239AAA2-BC73-8E4F-A270-77C7E20A042D}"/>
              </a:ext>
            </a:extLst>
          </p:cNvPr>
          <p:cNvSpPr txBox="1"/>
          <p:nvPr/>
        </p:nvSpPr>
        <p:spPr>
          <a:xfrm>
            <a:off x="2290548" y="0"/>
            <a:ext cx="4701625"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Genuine Faith  –  Not a Mask</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AA8E247-3A71-1F46-B819-5EDEE95FF7E4}"/>
              </a:ext>
            </a:extLst>
          </p:cNvPr>
          <p:cNvSpPr txBox="1"/>
          <p:nvPr/>
        </p:nvSpPr>
        <p:spPr>
          <a:xfrm>
            <a:off x="0" y="317882"/>
            <a:ext cx="154766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Hypocrisy:</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B7CC7FA-C313-37F3-5A22-4099E23EB05A}"/>
              </a:ext>
            </a:extLst>
          </p:cNvPr>
          <p:cNvSpPr txBox="1"/>
          <p:nvPr/>
        </p:nvSpPr>
        <p:spPr>
          <a:xfrm>
            <a:off x="683568" y="1442863"/>
            <a:ext cx="823814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Holy Spirit produces  GENUINE  fruit, so we need not wear a mask of Godliness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032590B-06D0-5468-0B83-F755DFDBC216}"/>
              </a:ext>
            </a:extLst>
          </p:cNvPr>
          <p:cNvSpPr txBox="1"/>
          <p:nvPr/>
        </p:nvSpPr>
        <p:spPr>
          <a:xfrm>
            <a:off x="0" y="2468350"/>
            <a:ext cx="8921713" cy="400110"/>
          </a:xfrm>
          <a:prstGeom prst="rect">
            <a:avLst/>
          </a:prstGeom>
          <a:noFill/>
          <a:ln>
            <a:noFill/>
          </a:ln>
        </p:spPr>
        <p:txBody>
          <a:bodyPr wrap="square" rtlCol="0">
            <a:spAutoFit/>
          </a:bodyPr>
          <a:lstStyle/>
          <a:p>
            <a:r>
              <a:rPr lang="en-AU" sz="2000" u="sng" dirty="0">
                <a:solidFill>
                  <a:srgbClr val="FFFF00"/>
                </a:solidFill>
                <a:latin typeface="Times New Roman" panose="02020603050405020304" pitchFamily="18" charset="0"/>
                <a:cs typeface="Times New Roman" panose="02020603050405020304" pitchFamily="18" charset="0"/>
              </a:rPr>
              <a:t>Persecution</a:t>
            </a:r>
            <a:r>
              <a:rPr lang="en-AU" sz="2000" dirty="0">
                <a:solidFill>
                  <a:srgbClr val="FFFF00"/>
                </a:solidFill>
                <a:latin typeface="Times New Roman" panose="02020603050405020304" pitchFamily="18" charset="0"/>
                <a:cs typeface="Times New Roman" panose="02020603050405020304" pitchFamily="18" charset="0"/>
              </a:rPr>
              <a:t>:    Genuine Faith is expressed in “Faithfulness” that endures to the end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C9C0B80-7014-A4DF-BFCF-DA80A1746EF2}"/>
              </a:ext>
            </a:extLst>
          </p:cNvPr>
          <p:cNvSpPr txBox="1"/>
          <p:nvPr/>
        </p:nvSpPr>
        <p:spPr>
          <a:xfrm>
            <a:off x="14191" y="2787627"/>
            <a:ext cx="910562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Nothing to fear.  If killed for our faith in Jesus, we go straight to Glory with Him</a:t>
            </a:r>
          </a:p>
        </p:txBody>
      </p:sp>
      <p:sp>
        <p:nvSpPr>
          <p:cNvPr id="7" name="TextBox 6">
            <a:extLst>
              <a:ext uri="{FF2B5EF4-FFF2-40B4-BE49-F238E27FC236}">
                <a16:creationId xmlns:a16="http://schemas.microsoft.com/office/drawing/2014/main" id="{DB1C47C6-AFBA-F8F2-B268-292AB0B76D3B}"/>
              </a:ext>
            </a:extLst>
          </p:cNvPr>
          <p:cNvSpPr txBox="1"/>
          <p:nvPr/>
        </p:nvSpPr>
        <p:spPr>
          <a:xfrm>
            <a:off x="572908" y="1821630"/>
            <a:ext cx="8136904" cy="646331"/>
          </a:xfrm>
          <a:prstGeom prst="rect">
            <a:avLst/>
          </a:prstGeom>
          <a:noFill/>
          <a:ln w="1270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God’s wonderful plan and purpose for my life may include torture, suffering and death</a:t>
            </a:r>
          </a:p>
          <a:p>
            <a:pPr algn="ctr"/>
            <a:r>
              <a:rPr lang="en-AU" dirty="0">
                <a:solidFill>
                  <a:schemeClr val="bg1"/>
                </a:solidFill>
                <a:latin typeface="Times New Roman" panose="02020603050405020304" pitchFamily="18" charset="0"/>
                <a:cs typeface="Times New Roman" panose="02020603050405020304" pitchFamily="18" charset="0"/>
              </a:rPr>
              <a:t>(for His Glory)</a:t>
            </a:r>
          </a:p>
        </p:txBody>
      </p:sp>
      <p:sp>
        <p:nvSpPr>
          <p:cNvPr id="9" name="TextBox 8">
            <a:extLst>
              <a:ext uri="{FF2B5EF4-FFF2-40B4-BE49-F238E27FC236}">
                <a16:creationId xmlns:a16="http://schemas.microsoft.com/office/drawing/2014/main" id="{5D3A7171-F98C-A845-8321-113155740D55}"/>
              </a:ext>
            </a:extLst>
          </p:cNvPr>
          <p:cNvSpPr txBox="1"/>
          <p:nvPr/>
        </p:nvSpPr>
        <p:spPr>
          <a:xfrm>
            <a:off x="0" y="3063299"/>
            <a:ext cx="904925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afraid of Hell.  Jesus’ faithful Disciples are forgiven of sin  &amp;  are valuable to Him</a:t>
            </a:r>
          </a:p>
        </p:txBody>
      </p:sp>
      <p:sp>
        <p:nvSpPr>
          <p:cNvPr id="11" name="TextBox 10">
            <a:extLst>
              <a:ext uri="{FF2B5EF4-FFF2-40B4-BE49-F238E27FC236}">
                <a16:creationId xmlns:a16="http://schemas.microsoft.com/office/drawing/2014/main" id="{7F0E6309-CDF7-B480-066B-C6EBAB208EBC}"/>
              </a:ext>
            </a:extLst>
          </p:cNvPr>
          <p:cNvSpPr txBox="1"/>
          <p:nvPr/>
        </p:nvSpPr>
        <p:spPr>
          <a:xfrm>
            <a:off x="494103" y="3374524"/>
            <a:ext cx="823814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GENUINE  faith acknowledges Jesus – even as threatened with death</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6402288A-ADAE-14AD-EADF-7FF8CE4B4CC5}"/>
              </a:ext>
            </a:extLst>
          </p:cNvPr>
          <p:cNvSpPr txBox="1"/>
          <p:nvPr/>
        </p:nvSpPr>
        <p:spPr>
          <a:xfrm>
            <a:off x="42374" y="3652246"/>
            <a:ext cx="904925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cannot honour Jesus with our heart if we do not honour Him with our mouth</a:t>
            </a:r>
          </a:p>
        </p:txBody>
      </p:sp>
      <p:sp>
        <p:nvSpPr>
          <p:cNvPr id="2" name="TextBox 1">
            <a:extLst>
              <a:ext uri="{FF2B5EF4-FFF2-40B4-BE49-F238E27FC236}">
                <a16:creationId xmlns:a16="http://schemas.microsoft.com/office/drawing/2014/main" id="{91CF4BF3-1A68-FA2D-0D79-376326EDB8B8}"/>
              </a:ext>
            </a:extLst>
          </p:cNvPr>
          <p:cNvSpPr txBox="1"/>
          <p:nvPr/>
        </p:nvSpPr>
        <p:spPr>
          <a:xfrm>
            <a:off x="107504" y="3961421"/>
            <a:ext cx="91017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When persecuted, do not be anxious.  Holy Spirit will give us the words we need when needed.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666983A1-148F-20DF-762D-DE36350E0A1B}"/>
              </a:ext>
            </a:extLst>
          </p:cNvPr>
          <p:cNvSpPr txBox="1"/>
          <p:nvPr/>
        </p:nvSpPr>
        <p:spPr>
          <a:xfrm>
            <a:off x="28282" y="4441676"/>
            <a:ext cx="9077440" cy="1046440"/>
          </a:xfrm>
          <a:prstGeom prst="rect">
            <a:avLst/>
          </a:prstGeom>
          <a:noFill/>
          <a:ln w="1270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Grace to forgive – even for our denial of Jesus…</a:t>
            </a:r>
            <a:br>
              <a:rPr lang="en-AU" sz="800" dirty="0">
                <a:solidFill>
                  <a:schemeClr val="bg1"/>
                </a:solidFill>
                <a:latin typeface="Times New Roman" panose="02020603050405020304" pitchFamily="18" charset="0"/>
                <a:cs typeface="Times New Roman" panose="02020603050405020304" pitchFamily="18" charset="0"/>
              </a:rPr>
            </a:br>
            <a:endParaRPr lang="en-AU" sz="800" dirty="0">
              <a:solidFill>
                <a:schemeClr val="bg1"/>
              </a:solidFill>
              <a:latin typeface="Times New Roman" panose="02020603050405020304" pitchFamily="18" charset="0"/>
              <a:cs typeface="Times New Roman" panose="02020603050405020304" pitchFamily="18" charset="0"/>
            </a:endParaRPr>
          </a:p>
          <a:p>
            <a:pPr marL="1958975" indent="-1952625"/>
            <a:r>
              <a:rPr lang="en-AU" dirty="0">
                <a:solidFill>
                  <a:schemeClr val="bg1"/>
                </a:solidFill>
                <a:latin typeface="Times New Roman" panose="02020603050405020304" pitchFamily="18" charset="0"/>
                <a:cs typeface="Times New Roman" panose="02020603050405020304" pitchFamily="18" charset="0"/>
              </a:rPr>
              <a:t>The unforgivable sin:  Rejection of the saving work of the Holy Spirit in Jesus Christ</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To reject the means of forgiveness =  Forgiveness is impossible to receive</a:t>
            </a:r>
          </a:p>
        </p:txBody>
      </p:sp>
    </p:spTree>
    <p:extLst>
      <p:ext uri="{BB962C8B-B14F-4D97-AF65-F5344CB8AC3E}">
        <p14:creationId xmlns:p14="http://schemas.microsoft.com/office/powerpoint/2010/main" val="277447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120818</TotalTime>
  <Words>1032</Words>
  <Application>Microsoft Macintosh PowerPoint</Application>
  <PresentationFormat>On-screen Show (16:10)</PresentationFormat>
  <Paragraphs>62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2058</cp:revision>
  <cp:lastPrinted>2024-03-15T06:38:57Z</cp:lastPrinted>
  <dcterms:created xsi:type="dcterms:W3CDTF">2016-11-04T06:28:01Z</dcterms:created>
  <dcterms:modified xsi:type="dcterms:W3CDTF">2024-03-17T03:06:30Z</dcterms:modified>
</cp:coreProperties>
</file>